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6" r:id="rId6"/>
    <p:sldId id="265" r:id="rId7"/>
    <p:sldId id="264" r:id="rId8"/>
    <p:sldId id="263" r:id="rId9"/>
    <p:sldId id="262" r:id="rId10"/>
    <p:sldId id="268" r:id="rId11"/>
    <p:sldId id="269" r:id="rId12"/>
    <p:sldId id="270" r:id="rId13"/>
    <p:sldId id="271" r:id="rId14"/>
    <p:sldId id="267" r:id="rId15"/>
    <p:sldId id="261" r:id="rId16"/>
    <p:sldId id="272" r:id="rId17"/>
    <p:sldId id="274" r:id="rId18"/>
    <p:sldId id="275" r:id="rId19"/>
    <p:sldId id="276" r:id="rId20"/>
    <p:sldId id="26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ranklin Gothic Book" panose="020B0503020102020204" pitchFamily="34" charset="0"/>
      <p:regular r:id="rId27"/>
      <p:italic r:id="rId28"/>
    </p:embeddedFont>
    <p:embeddedFont>
      <p:font typeface="Helvetica Neue" panose="020B0604020202020204" charset="-52"/>
      <p:bold r:id="rId29"/>
    </p:embeddedFont>
    <p:embeddedFont>
      <p:font typeface="Noto Sans Symbols" pitchFamily="2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663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050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45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767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447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2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AiramMoiseewa/MGTU_Diplom_Kompos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536450" y="1188966"/>
            <a:ext cx="91191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Прогнозирование конечных свойств </a:t>
            </a:r>
            <a:b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новых материалов (композиционных материалов). </a:t>
            </a:r>
            <a:endParaRPr sz="2800" dirty="0"/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767606" y="4731685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Моисеева Мария Алексеевна</a:t>
            </a:r>
          </a:p>
          <a:p>
            <a:pPr marL="0" indent="0">
              <a:spcBef>
                <a:spcPts val="0"/>
              </a:spcBef>
            </a:pP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4197B5-E299-E591-7AE5-1F7D6EC5A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8D6A0E-A954-EB79-917E-EBBEECF5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1" y="132070"/>
            <a:ext cx="5684899" cy="403099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BC0988-E406-CBA7-D340-E9E760FC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39" y="132070"/>
            <a:ext cx="5981692" cy="40324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B0B5655-A255-A0A3-9E0B-C6B22623D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41" y="4265857"/>
            <a:ext cx="3740689" cy="209494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60D473-8C6C-316A-0E17-4389073A7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670" y="4236245"/>
            <a:ext cx="3515557" cy="19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6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C21888-CAFF-1470-D572-8DCA5FD7CC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2C5998-E858-FDC3-9C22-C0DD4CB67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09" y="132069"/>
            <a:ext cx="5157270" cy="42601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855E50-5963-446C-5103-AE0DA12C6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03" y="132070"/>
            <a:ext cx="5361962" cy="42601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F8C08A-BA05-DADE-AC2C-F531344C5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09" y="4455476"/>
            <a:ext cx="3399491" cy="190533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2072F3-700A-F4EE-029D-B5DAD9291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203" y="4447898"/>
            <a:ext cx="3399491" cy="19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8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4DAF5B-C822-8551-7010-D8DDF893D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B20E0E-3D0D-3138-E984-15E3CA08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9" y="132069"/>
            <a:ext cx="5015279" cy="40419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75EA62-5E2D-4D67-1565-B3870DC9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9" y="4305670"/>
            <a:ext cx="3618403" cy="20551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932C3D-5B7F-AAF0-F84B-5CDE388A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97" y="132069"/>
            <a:ext cx="5370857" cy="40693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644704-7CEC-2721-D53D-3EEEAF316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197" y="4268212"/>
            <a:ext cx="3764133" cy="21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94895-4D59-67E3-8DB0-1B3D88A7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Сравнение качества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D5810C-490B-C080-4F17-28A8DA7F7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A774FB-6042-72D0-5377-078740F13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EA3A8B-9C6F-5D0D-53D9-4AFC7CCF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224" y="3656079"/>
            <a:ext cx="7978330" cy="25208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A0DFA4-4E31-BC52-A8D8-0FDF8298B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7" y="1081454"/>
            <a:ext cx="8538507" cy="23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7D991-04D5-50F3-0A01-AA959967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132068"/>
            <a:ext cx="11350868" cy="1057539"/>
          </a:xfrm>
        </p:spPr>
        <p:txBody>
          <a:bodyPr>
            <a:normAutofit fontScale="90000"/>
          </a:bodyPr>
          <a:lstStyle/>
          <a:p>
            <a:r>
              <a:rPr lang="ru-RU" dirty="0"/>
              <a:t>Нейронная сеть для предсказания соотношения «Матрица-наполнитель»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4854A2-1CBC-B365-AABA-B855E1E6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90812B-5251-C72A-494F-C51DB8E5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7" y="1081455"/>
            <a:ext cx="2560695" cy="36123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0842A0-4E07-C558-02B8-A09B59FC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064" y="1081452"/>
            <a:ext cx="2870611" cy="50955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325E41D-D682-5E96-791D-9AD433597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47" y="4762891"/>
            <a:ext cx="1926193" cy="15059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578DE2-DD39-CB49-5E70-049922AAD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322" y="1081452"/>
            <a:ext cx="2617651" cy="198564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392CE6-8D1A-98F4-9C9C-EB1235718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620" y="1081452"/>
            <a:ext cx="2560695" cy="330868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FE5E50-F665-B59E-B730-5520704A8D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8672" y="4464418"/>
            <a:ext cx="2318881" cy="180446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CF2894E-BD20-329D-6D59-B5293DA4E3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5623" y="6046282"/>
            <a:ext cx="381053" cy="21058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31FD9FF-1091-7D55-4BB1-F925B41465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6096" y="5786383"/>
            <a:ext cx="381053" cy="19052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07A760B-F8E7-C63E-FEEF-47EF127CD9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3322" y="3368915"/>
            <a:ext cx="390580" cy="20957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0E5B48D-C9AE-85C4-DC9D-8DC57ADA3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3322" y="3127508"/>
            <a:ext cx="390580" cy="18100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4D7AFE73-631B-79E1-C82B-296C8A8F96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0973" y="6066337"/>
            <a:ext cx="390580" cy="190527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B9B7D8DB-1A88-2A73-A325-9FC09A7752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08856" y="5786383"/>
            <a:ext cx="371527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89508C-C32C-2E69-6FBD-D3374F1C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487" y="199498"/>
            <a:ext cx="3510605" cy="362230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A8F7E1-0EB3-EEEC-7FB4-13F75362C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487" y="3899699"/>
            <a:ext cx="3038419" cy="22980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C5EC39-9204-688D-0C98-6DB79B4D0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405" y="121879"/>
            <a:ext cx="4393245" cy="3699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674D3D-FCF2-5F36-DE15-FACF3C650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405" y="3899699"/>
            <a:ext cx="3038419" cy="23189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A4D22E-DACD-29C4-181E-6B1C06799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662" y="5993509"/>
            <a:ext cx="381053" cy="1905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B011CE-236F-157D-FFC0-D5AB46DA6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2662" y="5739995"/>
            <a:ext cx="381053" cy="181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E1CBE2-91DD-E4CE-09A5-AFD52FA4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950" y="6018577"/>
            <a:ext cx="381053" cy="2000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259C5A-A4F4-8897-4D0B-40FA53DA50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7186" y="5739995"/>
            <a:ext cx="390580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5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0B66F-8A91-6E79-F89B-F1BB5EDA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</a:t>
            </a:r>
            <a:r>
              <a:rPr lang="en-US" dirty="0"/>
              <a:t>Flask</a:t>
            </a:r>
            <a:r>
              <a:rPr lang="ru-RU" dirty="0"/>
              <a:t>-приложения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1B2116-9112-6A17-DFF1-AE6CF8BA1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299" y="4652326"/>
            <a:ext cx="6687483" cy="1891042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1600" dirty="0"/>
              <a:t>Код файла </a:t>
            </a:r>
            <a:r>
              <a:rPr lang="en-US" sz="1600" dirty="0"/>
              <a:t>app.py </a:t>
            </a:r>
            <a:r>
              <a:rPr lang="ru-RU" sz="1600" dirty="0"/>
              <a:t>и демонстрация запуска приложения из виртуальной среды в программе </a:t>
            </a:r>
            <a:r>
              <a:rPr lang="en-US" sz="1600" dirty="0"/>
              <a:t>Visual Code Studio</a:t>
            </a: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25019D-711E-E2DE-D258-D5B616DFD2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A52E05-C765-53B1-AA03-6559D45C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7" y="1055061"/>
            <a:ext cx="4306884" cy="51219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AEABF9-D442-7739-8FA0-86FD2FD7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070" y="1055061"/>
            <a:ext cx="6687483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CA6C5-0725-AB03-DAA7-DF158D87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Демонстрация работы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4E5B0F-2011-F1B1-11A5-CC449B1AC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9262" y="1081455"/>
            <a:ext cx="5896053" cy="2247672"/>
          </a:xfrm>
        </p:spPr>
        <p:txBody>
          <a:bodyPr>
            <a:normAutofit fontScale="85000" lnSpcReduction="10000"/>
          </a:bodyPr>
          <a:lstStyle/>
          <a:p>
            <a:pPr marL="76200" indent="0" algn="just">
              <a:lnSpc>
                <a:spcPct val="150000"/>
              </a:lnSpc>
              <a:buNone/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«Рассчитать».  На выходе пользователь получает результат прогноза для значения параметра «Соотношение «матрица – наполнитель».</a:t>
            </a:r>
            <a:endParaRPr lang="ru-RU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2A177E-41E2-858A-CBCA-7EAF5E961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E0E0-7A98-1A9B-8F19-50349448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" y="958363"/>
            <a:ext cx="5031960" cy="53321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34DD04-C48D-5B28-2364-19DA15A1B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42" y="5090184"/>
            <a:ext cx="2372056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B91F5-2096-EC9D-FF34-F46F3967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репозитория на </a:t>
            </a:r>
            <a:r>
              <a:rPr lang="en-US" dirty="0"/>
              <a:t>Github.com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7D42E7-003F-EC78-CFA0-64C3AA71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548" y="5728758"/>
            <a:ext cx="11350868" cy="463261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https://github.com/AiramMoiseewa/MGTU_Diplom_Komposity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33D6B2-8594-ABBC-001F-EACD702BE3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72923C-80A6-DBD7-4974-7B9B821B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0" y="897611"/>
            <a:ext cx="6775015" cy="46653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C57803-3CD5-4755-0A23-3E1985B60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344" y="897611"/>
            <a:ext cx="4720928" cy="46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6578F-A20F-E306-4E04-661A6E3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66" y="2628243"/>
            <a:ext cx="11350868" cy="826294"/>
          </a:xfrm>
        </p:spPr>
        <p:txBody>
          <a:bodyPr>
            <a:noAutofit/>
          </a:bodyPr>
          <a:lstStyle/>
          <a:p>
            <a:pPr algn="ctr"/>
            <a:r>
              <a:rPr lang="ru-RU" sz="5400" dirty="0"/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42551F-BD3D-E9F4-49FC-D3CC240A9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95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Загрузка и разведывательный анализ данных</a:t>
            </a:r>
            <a:endParaRPr dirty="0"/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654F5D-37EE-036E-4FED-1418C95F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8" y="1081454"/>
            <a:ext cx="4920682" cy="25278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3039AE-70D2-8969-F787-DC547AB61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6" y="3732519"/>
            <a:ext cx="2853659" cy="24609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B5B2EC-2774-04E5-D3A5-C44B6935E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4" y="1107440"/>
            <a:ext cx="5070363" cy="25472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DE200A-90CF-31D2-7741-45D5B9770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211" y="4133220"/>
            <a:ext cx="2853659" cy="20328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D2E5FB-35D6-1A2C-3589-923F1287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009" y="3716268"/>
            <a:ext cx="5258238" cy="24497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ru-RU" dirty="0"/>
          </a:p>
        </p:txBody>
      </p:sp>
      <p:sp>
        <p:nvSpPr>
          <p:cNvPr id="5" name="Google Shape;118;g122d8a19e0b_0_5">
            <a:extLst>
              <a:ext uri="{FF2B5EF4-FFF2-40B4-BE49-F238E27FC236}">
                <a16:creationId xmlns:a16="http://schemas.microsoft.com/office/drawing/2014/main" id="{A9D2FFBC-8372-E569-A8E1-9A45FA488B22}"/>
              </a:ext>
            </a:extLst>
          </p:cNvPr>
          <p:cNvSpPr txBox="1">
            <a:spLocks/>
          </p:cNvSpPr>
          <p:nvPr/>
        </p:nvSpPr>
        <p:spPr>
          <a:xfrm>
            <a:off x="404447" y="132068"/>
            <a:ext cx="11350800" cy="9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dirty="0"/>
              <a:t>Гистограммы распределения переменных. </a:t>
            </a:r>
          </a:p>
          <a:p>
            <a:pPr algn="ctr"/>
            <a:r>
              <a:rPr lang="ru-RU" dirty="0"/>
              <a:t>Ящики с усами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6648B4-79D3-4CC4-0F71-C16ECE1B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0" y="2384328"/>
            <a:ext cx="2933624" cy="13101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454768-E09A-A0DD-919F-31BF3A7E6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0" y="1081454"/>
            <a:ext cx="2933624" cy="13028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309C20-B3AE-4A26-77F2-5625E74CB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81" y="3714225"/>
            <a:ext cx="2933624" cy="12698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3231BB-A664-FB94-C6B6-0DDFA1C4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80" y="4997098"/>
            <a:ext cx="2933624" cy="13041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6B5625-BA7A-9FCA-0C88-37F162FA0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053" y="1081453"/>
            <a:ext cx="2978041" cy="13101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09EAC5D-EDD7-D1C0-71E6-891A6A0CD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6053" y="2396672"/>
            <a:ext cx="2978041" cy="130943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2A5FA3E-3F5B-A195-5B11-A973B067F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053" y="3720958"/>
            <a:ext cx="2978041" cy="12949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B972FF1-A0C5-0F18-5203-9D917DA01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6052" y="4992077"/>
            <a:ext cx="2933558" cy="130916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8B21F8C-559F-B7D9-AA93-564F988FFA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2144" y="1081453"/>
            <a:ext cx="2978041" cy="127869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6FB9C4-CD1C-A9EB-8414-5E9DA02669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2143" y="2357694"/>
            <a:ext cx="2978042" cy="129529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4B238BE-2DB1-F30D-1680-2997CA0684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7177" y="1081453"/>
            <a:ext cx="1640376" cy="155084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31AF43B-36C5-69E0-C951-21702C490D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5102" y="3647962"/>
            <a:ext cx="2975084" cy="1320032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F0DDE73C-563C-FCC5-CF48-96CFD59785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2143" y="4985755"/>
            <a:ext cx="2975084" cy="1310622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0A1FB15F-E74E-E365-CCD4-1CA2C349FD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97592" y="2632301"/>
            <a:ext cx="539545" cy="4263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5696505" y="6298682"/>
            <a:ext cx="3941681" cy="42722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Попарные графики рассеяния точек</a:t>
            </a:r>
            <a:endParaRPr sz="1600"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09DF29-D40D-D459-A0C3-106A5DA9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1" y="215994"/>
            <a:ext cx="4551526" cy="36362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BCDE88-3B0D-C3A3-8351-4FBC7F006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63" y="215993"/>
            <a:ext cx="6052817" cy="60528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A1CA3F-FAE5-C2F6-C808-72BECC9CF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22" y="4446495"/>
            <a:ext cx="5126341" cy="1586413"/>
          </a:xfrm>
          <a:prstGeom prst="rect">
            <a:avLst/>
          </a:prstGeom>
        </p:spPr>
      </p:pic>
      <p:sp>
        <p:nvSpPr>
          <p:cNvPr id="8" name="Google Shape;132;g122d8a19e0b_0_11">
            <a:extLst>
              <a:ext uri="{FF2B5EF4-FFF2-40B4-BE49-F238E27FC236}">
                <a16:creationId xmlns:a16="http://schemas.microsoft.com/office/drawing/2014/main" id="{88827693-6AB7-15EA-3785-3B178D1DCEA6}"/>
              </a:ext>
            </a:extLst>
          </p:cNvPr>
          <p:cNvSpPr txBox="1">
            <a:spLocks/>
          </p:cNvSpPr>
          <p:nvPr/>
        </p:nvSpPr>
        <p:spPr>
          <a:xfrm>
            <a:off x="980018" y="3904985"/>
            <a:ext cx="3538715" cy="4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/>
              <a:t>Тепловая карта корреляции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Удаление выбросов</a:t>
            </a: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CA5DD1-0029-E7F6-2CB2-8C07796E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3" y="908440"/>
            <a:ext cx="3025046" cy="13094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E8D1BC-5F53-9E77-DD94-2D5D2EBF5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82" y="2338674"/>
            <a:ext cx="3025046" cy="13307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7F458E-E2D9-0A9F-3A8D-A14F44F6A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24" y="5241590"/>
            <a:ext cx="3026604" cy="13307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9A8F05-111A-51ED-4074-BD83F9E0F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24" y="3790003"/>
            <a:ext cx="3025045" cy="13326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1F0EC-C414-2E58-7F15-6301DE4E72DD}"/>
              </a:ext>
            </a:extLst>
          </p:cNvPr>
          <p:cNvSpPr txBox="1"/>
          <p:nvPr/>
        </p:nvSpPr>
        <p:spPr>
          <a:xfrm>
            <a:off x="3590599" y="4872257"/>
            <a:ext cx="8207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В нашем </a:t>
            </a:r>
            <a:r>
              <a:rPr lang="ru-RU" sz="2000" b="0" i="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датасете</a:t>
            </a:r>
            <a:r>
              <a:rPr lang="ru-RU" sz="2000" b="0" i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после удаления выбросов осталось 990 строк. </a:t>
            </a:r>
          </a:p>
          <a:p>
            <a:r>
              <a:rPr lang="ru-RU" sz="2000" b="0" i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Этого достаточно для дальнейшей работы. </a:t>
            </a:r>
          </a:p>
          <a:p>
            <a:r>
              <a:rPr lang="ru-RU" sz="2000" b="0" i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С выбросами мы удалили всего 4% данных.</a:t>
            </a:r>
            <a:endParaRPr lang="ru-RU" sz="2000" dirty="0">
              <a:latin typeface="Franklin Gothic Book" panose="020B05030201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915AE2-2637-FC78-4EDB-4E5430349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435" y="943373"/>
            <a:ext cx="4094740" cy="17726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C3FE7B-7C4F-88C2-AA65-36112EAE5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4061" y="2955081"/>
            <a:ext cx="4160333" cy="18404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BD0492-5E06-CFCB-95AA-7C41C0E90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8727" y="908440"/>
            <a:ext cx="4066984" cy="180754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64AD7D-860F-6755-7D7B-6540B50021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3783" y="2939698"/>
            <a:ext cx="4066984" cy="17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4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Нормализация данных</a:t>
            </a:r>
            <a:endParaRPr dirty="0"/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5948039" y="2697933"/>
            <a:ext cx="6092847" cy="123206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200" b="0" i="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В </a:t>
            </a:r>
            <a:r>
              <a:rPr lang="ru-RU" sz="1200" b="0" i="0" dirty="0" err="1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датасете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 есть значения, которые исчисляются в единицах, а есть значения, исчисляемые в тысячах. Чтобы с ними было удобно работать, нужно провести нормализацию — привести различные данные в самых разных единицах измерения и диапазонах значений к единому виду, который позволит сравнивать их между собой или использовать для расчёта схожести объектов.</a:t>
            </a:r>
            <a:endParaRPr sz="1200" dirty="0">
              <a:latin typeface="Franklin Gothic Book" panose="020B050302010202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3F0904-D594-027B-A9B2-0598D56D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" y="857881"/>
            <a:ext cx="4487150" cy="27488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3CB6F8-76C8-800F-402F-803CB2AD6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039" y="219955"/>
            <a:ext cx="6092847" cy="24779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1AFA8F-CFA1-E248-E266-A825A9388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039" y="3758981"/>
            <a:ext cx="4472978" cy="24686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424772-8DBB-2662-65F0-0D98F78F9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46" y="3777887"/>
            <a:ext cx="5258238" cy="24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Модели машинного обучения</a:t>
            </a:r>
            <a:endParaRPr dirty="0"/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3350807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200" dirty="0"/>
              <a:t>         Необходимо обучить нескольких моделей для прогноза модуля упругости при растяжении и прочности при растяжении. При построении модели необходимо 30% данных оставить на тестирование модели, на остальных происходит обучение моделей. При построении моделей проведем поиск </a:t>
            </a:r>
            <a:r>
              <a:rPr lang="ru-RU" sz="1200" dirty="0" err="1"/>
              <a:t>гиперпараметров</a:t>
            </a:r>
            <a:r>
              <a:rPr lang="ru-RU" sz="1200" dirty="0"/>
              <a:t> модели с помощью поиска по сетке с перекрестной проверкой, количество блоков равно 10.</a:t>
            </a:r>
          </a:p>
          <a:p>
            <a:pPr marL="0" lvl="0" indent="0" algn="just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200" dirty="0" err="1"/>
              <a:t>Гиперпараметры</a:t>
            </a:r>
            <a:r>
              <a:rPr lang="ru-RU" sz="1200" dirty="0"/>
              <a:t> - это все параметры, которые могут быть произвольно установлены перед началом обучения модели.</a:t>
            </a:r>
            <a:endParaRPr sz="1200"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1838FB-20F7-A6A9-B879-BA9D16D5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08" y="1081454"/>
            <a:ext cx="7822439" cy="28282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78E187-DA5E-8C75-5F52-8F9B0DABB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808" y="4024462"/>
            <a:ext cx="3562847" cy="22386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F72638-5C9D-5AED-9299-7CD62CFF3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447" y="4033339"/>
            <a:ext cx="237342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1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8FD40F-8D8D-9FD8-33BE-11395230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7" y="132094"/>
            <a:ext cx="5005504" cy="35064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E3FE2C-9F24-C0C0-7187-F81C9EA3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7" y="3657521"/>
            <a:ext cx="5005504" cy="27032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716E19-CEFC-69A7-5CD5-CABA49863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161" y="132094"/>
            <a:ext cx="6058742" cy="34894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382CE2-D3DF-B4C9-9B59-89E7CC20D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161" y="3738447"/>
            <a:ext cx="4753724" cy="26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5BF03B-8C66-0EDB-D934-B45868145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61" y="150539"/>
            <a:ext cx="4369031" cy="37517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21942E-A999-A719-53C9-5A3EC04CA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33" y="177173"/>
            <a:ext cx="4626336" cy="38894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E1151A-2039-E2B1-E270-7AB7E4776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59" y="4066663"/>
            <a:ext cx="4127652" cy="22941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1A8F7C-B8C0-99B6-4C6A-C761CBB3A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333" y="4179287"/>
            <a:ext cx="3728118" cy="218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80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345</Words>
  <Application>Microsoft Office PowerPoint</Application>
  <PresentationFormat>Широкоэкранный</PresentationFormat>
  <Paragraphs>48</Paragraphs>
  <Slides>20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Times New Roman</vt:lpstr>
      <vt:lpstr>Arial</vt:lpstr>
      <vt:lpstr>Open Sans</vt:lpstr>
      <vt:lpstr>Calibri</vt:lpstr>
      <vt:lpstr>Helvetica Neue</vt:lpstr>
      <vt:lpstr>Noto Sans Symbols</vt:lpstr>
      <vt:lpstr>Franklin Gothic Book</vt:lpstr>
      <vt:lpstr>If,kjyVUNE_28012021</vt:lpstr>
      <vt:lpstr>ВЫПУСКНАЯ КВАЛИФИКАЦИОННАЯ РАБОТА по курсу  «Data Science» Тема: Прогнозирование конечных свойств  новых материалов (композиционных материалов). </vt:lpstr>
      <vt:lpstr>Загрузка и разведывательный анализ данных</vt:lpstr>
      <vt:lpstr> </vt:lpstr>
      <vt:lpstr>Попарные графики рассеяния точек</vt:lpstr>
      <vt:lpstr>Удаление выбросов</vt:lpstr>
      <vt:lpstr>Нормализация данных</vt:lpstr>
      <vt:lpstr>Модели машинного обучения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Сравнение качества моделей</vt:lpstr>
      <vt:lpstr>Нейронная сеть для предсказания соотношения «Матрица-наполнитель»</vt:lpstr>
      <vt:lpstr>Презентация PowerPoint</vt:lpstr>
      <vt:lpstr>Разработка Flask-приложения </vt:lpstr>
      <vt:lpstr>Демонстрация работы приложения</vt:lpstr>
      <vt:lpstr>Создание репозитория на Github.com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Пользователь</cp:lastModifiedBy>
  <cp:revision>28</cp:revision>
  <dcterms:created xsi:type="dcterms:W3CDTF">2021-02-24T09:03:25Z</dcterms:created>
  <dcterms:modified xsi:type="dcterms:W3CDTF">2022-12-19T20:02:13Z</dcterms:modified>
</cp:coreProperties>
</file>